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5"/>
    <p:sldMasterId id="2147484089" r:id="rId6"/>
    <p:sldMasterId id="2147484101" r:id="rId7"/>
  </p:sldMasterIdLst>
  <p:notesMasterIdLst>
    <p:notesMasterId r:id="rId20"/>
  </p:notesMasterIdLst>
  <p:handoutMasterIdLst>
    <p:handoutMasterId r:id="rId21"/>
  </p:handoutMasterIdLst>
  <p:sldIdLst>
    <p:sldId id="815" r:id="rId8"/>
    <p:sldId id="805" r:id="rId9"/>
    <p:sldId id="827" r:id="rId10"/>
    <p:sldId id="830" r:id="rId11"/>
    <p:sldId id="831" r:id="rId12"/>
    <p:sldId id="832" r:id="rId13"/>
    <p:sldId id="833" r:id="rId14"/>
    <p:sldId id="829" r:id="rId15"/>
    <p:sldId id="828" r:id="rId16"/>
    <p:sldId id="826" r:id="rId17"/>
    <p:sldId id="825" r:id="rId18"/>
    <p:sldId id="799" r:id="rId19"/>
  </p:sldIdLst>
  <p:sldSz cx="9144000" cy="6858000" type="screen4x3"/>
  <p:notesSz cx="7023100" cy="93091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na, Kruti" initials="TK" lastIdx="1" clrIdx="0">
    <p:extLst>
      <p:ext uri="{19B8F6BF-5375-455C-9EA6-DF929625EA0E}">
        <p15:presenceInfo xmlns:p15="http://schemas.microsoft.com/office/powerpoint/2012/main" xmlns="" userId="S-1-5-21-2140148428-718608452-937769972-167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EF0"/>
    <a:srgbClr val="698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50" autoAdjust="0"/>
    <p:restoredTop sz="87738" autoAdjust="0"/>
  </p:normalViewPr>
  <p:slideViewPr>
    <p:cSldViewPr>
      <p:cViewPr>
        <p:scale>
          <a:sx n="94" d="100"/>
          <a:sy n="94" d="100"/>
        </p:scale>
        <p:origin x="-71" y="-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56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509248"/>
        <c:axId val="178816128"/>
      </c:barChart>
      <c:catAx>
        <c:axId val="21750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816128"/>
        <c:crosses val="autoZero"/>
        <c:auto val="1"/>
        <c:lblAlgn val="ctr"/>
        <c:lblOffset val="100"/>
        <c:noMultiLvlLbl val="0"/>
      </c:catAx>
      <c:valAx>
        <c:axId val="178816128"/>
        <c:scaling>
          <c:orientation val="minMax"/>
          <c:min val="75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1750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/>
          <a:lstStyle>
            <a:lvl1pPr algn="r">
              <a:defRPr sz="1200"/>
            </a:lvl1pPr>
          </a:lstStyle>
          <a:p>
            <a:pPr>
              <a:defRPr/>
            </a:pPr>
            <a:fld id="{906F3999-BC33-49F1-A5FB-16372FD0BDDB}" type="datetimeFigureOut">
              <a:rPr lang="en-US"/>
              <a:pPr>
                <a:defRPr/>
              </a:pPr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9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1739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 anchor="b"/>
          <a:lstStyle>
            <a:lvl1pPr algn="r">
              <a:defRPr sz="1200"/>
            </a:lvl1pPr>
          </a:lstStyle>
          <a:p>
            <a:pPr>
              <a:defRPr/>
            </a:pPr>
            <a:fld id="{BD2B0ABF-EA2C-40ED-8016-896CE6B09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4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/>
          <a:lstStyle>
            <a:lvl1pPr algn="l" eaLnBrk="0" hangingPunct="0">
              <a:lnSpc>
                <a:spcPct val="110000"/>
              </a:lnSpc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/>
          <a:lstStyle>
            <a:lvl1pPr algn="r" eaLnBrk="0" hangingPunct="0">
              <a:lnSpc>
                <a:spcPct val="110000"/>
              </a:lnSpc>
              <a:defRPr sz="1200"/>
            </a:lvl1pPr>
          </a:lstStyle>
          <a:p>
            <a:pPr>
              <a:defRPr/>
            </a:pPr>
            <a:fld id="{F7912ADA-62E3-4A33-95A3-CA21EC907157}" type="datetimeFigureOut">
              <a:rPr lang="en-US"/>
              <a:pPr>
                <a:defRPr/>
              </a:pPr>
              <a:t>10/19/2018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6" tIns="46219" rIns="92436" bIns="462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2459"/>
            <a:ext cx="5618480" cy="4188778"/>
          </a:xfrm>
          <a:prstGeom prst="rect">
            <a:avLst/>
          </a:prstGeom>
        </p:spPr>
        <p:txBody>
          <a:bodyPr vert="horz" lIns="92436" tIns="46219" rIns="92436" bIns="462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9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 anchor="b"/>
          <a:lstStyle>
            <a:lvl1pPr algn="l" eaLnBrk="0" hangingPunct="0">
              <a:lnSpc>
                <a:spcPct val="110000"/>
              </a:lnSpc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1739"/>
            <a:ext cx="3043343" cy="465773"/>
          </a:xfrm>
          <a:prstGeom prst="rect">
            <a:avLst/>
          </a:prstGeom>
        </p:spPr>
        <p:txBody>
          <a:bodyPr vert="horz" lIns="92436" tIns="46219" rIns="92436" bIns="46219" rtlCol="0" anchor="b"/>
          <a:lstStyle>
            <a:lvl1pPr algn="r" eaLnBrk="0" hangingPunct="0">
              <a:lnSpc>
                <a:spcPct val="110000"/>
              </a:lnSpc>
              <a:defRPr sz="1200"/>
            </a:lvl1pPr>
          </a:lstStyle>
          <a:p>
            <a:pPr>
              <a:defRPr/>
            </a:pPr>
            <a:fld id="{0965E0FD-6EFB-492F-8AC5-1CA2D4F83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0144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5E0FD-6EFB-492F-8AC5-1CA2D4F83E0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3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5E0FD-6EFB-492F-8AC5-1CA2D4F83E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8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5E0FD-6EFB-492F-8AC5-1CA2D4F83E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/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2870D-E904-4492-9F4B-D7F532A8A697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2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5E0FD-6EFB-492F-8AC5-1CA2D4F83E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4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Imag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139950" y="5959475"/>
            <a:ext cx="0" cy="49212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138363" y="5959475"/>
            <a:ext cx="0" cy="49212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148586" y="6222292"/>
            <a:ext cx="4963414" cy="254118"/>
          </a:xfrm>
          <a:prstGeom prst="rect">
            <a:avLst/>
          </a:prstGeom>
        </p:spPr>
        <p:txBody>
          <a:bodyPr vert="horz" anchor="ctr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148585" y="5960246"/>
            <a:ext cx="4963415" cy="249655"/>
          </a:xfrm>
          <a:prstGeom prst="rect">
            <a:avLst/>
          </a:prstGeom>
        </p:spPr>
        <p:txBody>
          <a:bodyPr vert="horz" anchor="ctr"/>
          <a:lstStyle>
            <a:lvl1pPr>
              <a:defRPr sz="2400" b="1" i="0" cap="all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0"/>
          </p:nvPr>
        </p:nvSpPr>
        <p:spPr>
          <a:xfrm>
            <a:off x="200024" y="5949950"/>
            <a:ext cx="1862455" cy="236792"/>
          </a:xfrm>
          <a:prstGeom prst="rect">
            <a:avLst/>
          </a:prstGeom>
        </p:spPr>
        <p:txBody>
          <a:bodyPr vert="horz" anchor="t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00024" y="6199311"/>
            <a:ext cx="1862456" cy="248524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63" y="211138"/>
            <a:ext cx="7997825" cy="468312"/>
          </a:xfrm>
        </p:spPr>
        <p:txBody>
          <a:bodyPr/>
          <a:lstStyle>
            <a:lvl1pPr marL="2000250" indent="0">
              <a:tabLst/>
              <a:defRPr sz="23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46460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5138" y="6286500"/>
            <a:ext cx="8213725" cy="40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sz="2400" b="0" i="1" dirty="0">
                <a:solidFill>
                  <a:srgbClr val="DC241F"/>
                </a:solidFill>
                <a:latin typeface="Arial Black" pitchFamily="34" charset="0"/>
                <a:cs typeface="+mn-cs"/>
              </a:rPr>
              <a:t> </a:t>
            </a:r>
            <a:endParaRPr lang="en-US" sz="2800" b="0" i="1" dirty="0">
              <a:solidFill>
                <a:srgbClr val="DC241F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4" y="992188"/>
            <a:ext cx="7997825" cy="52228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</a:defRPr>
            </a:lvl1pPr>
            <a:lvl2pPr marL="457159" indent="-168260">
              <a:defRPr>
                <a:latin typeface="+mn-lt"/>
              </a:defRPr>
            </a:lvl2pPr>
            <a:lvl3pPr marL="690501" indent="-168260">
              <a:defRPr>
                <a:latin typeface="+mn-lt"/>
              </a:defRPr>
            </a:lvl3pPr>
            <a:lvl4pPr marL="914318" indent="-168260">
              <a:defRPr>
                <a:latin typeface="+mn-lt"/>
              </a:defRPr>
            </a:lvl4pPr>
            <a:lvl5pPr marL="1082579" indent="-168260"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80572" y="6286500"/>
            <a:ext cx="7982857" cy="28575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2300" i="1">
                <a:solidFill>
                  <a:srgbClr val="FF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4578" y="357810"/>
            <a:ext cx="8002359" cy="49861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4350" y="1074738"/>
            <a:ext cx="8002588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>
                <a:solidFill>
                  <a:schemeClr val="tx1"/>
                </a:solidFill>
              </a:defRPr>
            </a:lvl1pPr>
            <a:lvl2pPr marL="457200" indent="-169863"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 marL="804863" indent="-177800"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 marL="1201738" indent="-168275">
              <a:buClr>
                <a:schemeClr val="accent2"/>
              </a:buClr>
              <a:buFontTx/>
              <a:buChar char="-"/>
              <a:defRPr sz="1400">
                <a:solidFill>
                  <a:schemeClr val="tx1"/>
                </a:solidFill>
              </a:defRPr>
            </a:lvl4pPr>
            <a:lvl5pPr marL="1719263" indent="-177800"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4D0C-58DA-754D-96DF-668AE432F1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0338" y="6364288"/>
            <a:ext cx="8983662" cy="493712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 dirty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14578" y="344558"/>
            <a:ext cx="8123010" cy="511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14350" y="1074738"/>
            <a:ext cx="8002588" cy="5059047"/>
          </a:xfrm>
          <a:prstGeom prst="rect">
            <a:avLst/>
          </a:prstGeom>
        </p:spPr>
        <p:txBody>
          <a:bodyPr>
            <a:normAutofit/>
          </a:bodyPr>
          <a:lstStyle>
            <a:lvl2pPr marL="457200" indent="-169863">
              <a:defRPr/>
            </a:lvl2pPr>
            <a:lvl3pPr marL="804863" indent="-177800">
              <a:defRPr/>
            </a:lvl3pPr>
            <a:lvl4pPr marL="1201738" indent="-168275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 sz="1400"/>
            </a:lvl4pPr>
            <a:lvl5pPr marL="1719263" indent="-177800">
              <a:buClr>
                <a:schemeClr val="tx1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6A011D3D-470C-6841-80D1-ED00CD6945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14578" y="357810"/>
            <a:ext cx="8129894" cy="49861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4350" y="1074738"/>
            <a:ext cx="3981410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63290" y="1074738"/>
            <a:ext cx="3981410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C130-3947-5746-9F16-5E7E49C44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67727" y="1000125"/>
            <a:ext cx="0" cy="547687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8229600" y="6350000"/>
            <a:ext cx="685800" cy="49181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0" hangingPunct="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4350" y="1074738"/>
            <a:ext cx="3981410" cy="50479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63290" y="1074738"/>
            <a:ext cx="3981410" cy="50479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67727" y="1000125"/>
            <a:ext cx="0" cy="524827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 Single Corner Rectangle 6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 dirty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49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U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 flipH="1">
            <a:off x="444500" y="3698875"/>
            <a:ext cx="8215313" cy="0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4605338" y="962025"/>
            <a:ext cx="0" cy="5445125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694620" y="962652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962652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32000" y="331304"/>
            <a:ext cx="8346678" cy="5251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706740" y="3804586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56620" y="3804586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E075DB8A-71E0-F944-83F6-A83A2D996D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Up Layou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9" name="Round Single Corner Rectangle 8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77800" y="618172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4605338" y="962025"/>
            <a:ext cx="0" cy="5445125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 userDrawn="1"/>
        </p:nvCxnSpPr>
        <p:spPr bwMode="auto">
          <a:xfrm flipH="1">
            <a:off x="444500" y="3579813"/>
            <a:ext cx="8334375" cy="0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962652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>
                <a:solidFill>
                  <a:schemeClr val="tx1"/>
                </a:solidFill>
              </a:defRPr>
            </a:lvl1pPr>
            <a:lvl2pPr marL="457200" indent="-169863"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2pPr>
            <a:lvl3pPr marL="804863" indent="-177800"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3pPr>
            <a:lvl4pPr marL="1201738" indent="-168275">
              <a:buClr>
                <a:schemeClr val="accent2"/>
              </a:buClr>
              <a:buFontTx/>
              <a:buChar char="-"/>
              <a:defRPr sz="1200">
                <a:solidFill>
                  <a:schemeClr val="tx1"/>
                </a:solidFill>
              </a:defRPr>
            </a:lvl4pPr>
            <a:lvl5pPr marL="1719263" indent="-177800"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4119" y="371062"/>
            <a:ext cx="8290241" cy="4853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706740" y="962652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buFont typeface="Arial" panose="020B0604020202020204" pitchFamily="34" charset="0"/>
              <a:buChar char="-"/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44119" y="3654408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702775" y="3654408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8D2DB58E-2992-2040-8E77-3A8E9F68BA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4578" y="357810"/>
            <a:ext cx="8002359" cy="49861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4350" y="1074738"/>
            <a:ext cx="8002588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>
                <a:solidFill>
                  <a:schemeClr val="tx1"/>
                </a:solidFill>
              </a:defRPr>
            </a:lvl1pPr>
            <a:lvl2pPr marL="457200" indent="-169863"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 marL="804863" indent="-177800"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 marL="1201738" indent="-168275">
              <a:buClr>
                <a:schemeClr val="accent2"/>
              </a:buClr>
              <a:buFontTx/>
              <a:buChar char="-"/>
              <a:defRPr sz="1400">
                <a:solidFill>
                  <a:schemeClr val="tx1"/>
                </a:solidFill>
              </a:defRPr>
            </a:lvl4pPr>
            <a:lvl5pPr marL="1719263" indent="-177800"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4D0C-58DA-754D-96DF-668AE432F1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74E8-2156-B64F-A723-2FC713503C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Layout W/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929438" y="6350000"/>
            <a:ext cx="1990725" cy="508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8C0A-3FDF-A343-89AA-469E5F1A16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56267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46460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0338" y="6364288"/>
            <a:ext cx="8983662" cy="493712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 dirty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14578" y="344558"/>
            <a:ext cx="8123010" cy="511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14350" y="1074738"/>
            <a:ext cx="8002588" cy="5059047"/>
          </a:xfrm>
          <a:prstGeom prst="rect">
            <a:avLst/>
          </a:prstGeom>
        </p:spPr>
        <p:txBody>
          <a:bodyPr>
            <a:normAutofit/>
          </a:bodyPr>
          <a:lstStyle>
            <a:lvl2pPr marL="457200" indent="-169863">
              <a:defRPr/>
            </a:lvl2pPr>
            <a:lvl3pPr marL="804863" indent="-177800">
              <a:defRPr/>
            </a:lvl3pPr>
            <a:lvl4pPr marL="1201738" indent="-168275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  <a:defRPr sz="1400"/>
            </a:lvl4pPr>
            <a:lvl5pPr marL="1719263" indent="-177800">
              <a:buClr>
                <a:schemeClr val="tx1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6A011D3D-470C-6841-80D1-ED00CD6945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14578" y="357810"/>
            <a:ext cx="8129894" cy="49861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4350" y="1074738"/>
            <a:ext cx="3981410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63290" y="1074738"/>
            <a:ext cx="3981410" cy="530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C130-3947-5746-9F16-5E7E49C44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67727" y="1000125"/>
            <a:ext cx="0" cy="547687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8229600" y="6350000"/>
            <a:ext cx="685800" cy="49181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0" hangingPunct="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4350" y="1074738"/>
            <a:ext cx="3981410" cy="50479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63290" y="1074738"/>
            <a:ext cx="3981410" cy="50479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/>
            </a:lvl1pPr>
            <a:lvl2pPr marL="457200" indent="-169863">
              <a:buClr>
                <a:schemeClr val="accent2"/>
              </a:buClr>
              <a:defRPr/>
            </a:lvl2pPr>
            <a:lvl3pPr marL="804863" indent="-177800">
              <a:buClr>
                <a:schemeClr val="accent2"/>
              </a:buClr>
              <a:defRPr/>
            </a:lvl3pPr>
            <a:lvl4pPr marL="1201738" indent="-168275">
              <a:buClr>
                <a:schemeClr val="accent2"/>
              </a:buClr>
              <a:buFontTx/>
              <a:buChar char="-"/>
              <a:defRPr sz="1400"/>
            </a:lvl4pPr>
            <a:lvl5pPr marL="1719263" indent="-177800">
              <a:buClr>
                <a:schemeClr val="accent2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67727" y="1000125"/>
            <a:ext cx="0" cy="524827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 Single Corner Rectangle 6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 dirty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U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 flipH="1">
            <a:off x="444500" y="3698875"/>
            <a:ext cx="8215313" cy="0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4605338" y="962025"/>
            <a:ext cx="0" cy="5445125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694620" y="962652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962652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32000" y="331304"/>
            <a:ext cx="8346678" cy="5251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706740" y="3804586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56620" y="3804586"/>
            <a:ext cx="4071938" cy="26294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E075DB8A-71E0-F944-83F6-A83A2D996D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Up Layou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9" name="Round Single Corner Rectangle 8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77800" y="618172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4605338" y="962025"/>
            <a:ext cx="0" cy="5445125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 userDrawn="1"/>
        </p:nvCxnSpPr>
        <p:spPr bwMode="auto">
          <a:xfrm flipH="1">
            <a:off x="444500" y="3579813"/>
            <a:ext cx="8334375" cy="0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962652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>
                <a:solidFill>
                  <a:schemeClr val="tx1"/>
                </a:solidFill>
              </a:defRPr>
            </a:lvl1pPr>
            <a:lvl2pPr marL="457200" indent="-169863"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2pPr>
            <a:lvl3pPr marL="804863" indent="-177800"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3pPr>
            <a:lvl4pPr marL="1201738" indent="-168275">
              <a:buClr>
                <a:schemeClr val="accent2"/>
              </a:buClr>
              <a:buFontTx/>
              <a:buChar char="-"/>
              <a:defRPr sz="1200">
                <a:solidFill>
                  <a:schemeClr val="tx1"/>
                </a:solidFill>
              </a:defRPr>
            </a:lvl4pPr>
            <a:lvl5pPr marL="1719263" indent="-177800">
              <a:buClr>
                <a:schemeClr val="accent2"/>
              </a:buCl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4119" y="371062"/>
            <a:ext cx="8290241" cy="4853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706740" y="962652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buFont typeface="Arial" panose="020B0604020202020204" pitchFamily="34" charset="0"/>
              <a:buChar char="-"/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44119" y="3654408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702775" y="3654408"/>
            <a:ext cx="4071938" cy="25447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defRPr sz="1800"/>
            </a:lvl1pPr>
            <a:lvl2pPr marL="457200" indent="-169863">
              <a:buClr>
                <a:schemeClr val="accent2"/>
              </a:buClr>
              <a:defRPr sz="1600"/>
            </a:lvl2pPr>
            <a:lvl3pPr marL="804863" indent="-177800">
              <a:buClr>
                <a:schemeClr val="accent2"/>
              </a:buClr>
              <a:defRPr sz="1400"/>
            </a:lvl3pPr>
            <a:lvl4pPr marL="1201738" indent="-168275">
              <a:buClr>
                <a:schemeClr val="accent2"/>
              </a:buClr>
              <a:buFontTx/>
              <a:buChar char="-"/>
              <a:defRPr sz="1200"/>
            </a:lvl4pPr>
            <a:lvl5pPr marL="1719263" indent="-177800"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algn="l"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>
              <a:defRPr/>
            </a:pPr>
            <a:fld id="{8D2DB58E-2992-2040-8E77-3A8E9F68BA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74E8-2156-B64F-A723-2FC713503C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Layout W/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5575" y="6149975"/>
            <a:ext cx="25161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929438" y="6350000"/>
            <a:ext cx="1990725" cy="508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0" y="6364288"/>
            <a:ext cx="8688388" cy="504825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36538" y="6384610"/>
            <a:ext cx="8297862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8C0A-3FDF-A343-89AA-469E5F1A16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2.xml"/><Relationship Id="rId7" Type="http://schemas.openxmlformats.org/officeDocument/2006/relationships/image" Target="../media/image4.jpeg"/><Relationship Id="rId12" Type="http://schemas.openxmlformats.org/officeDocument/2006/relationships/image" Target="file:///\\localhost\Volumes\DMS-Server\Clients\Honeywell%20PPT%20\Honeywell%20-%20Freestanding%20Logos\Honeywell%20-%20Freestanding%20Logo%20RGB.png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file:///\\localhost\Volumes\DMS-Server\Clients\Honeywell%20PPT%20\Honeywell%20-%20Freestanding%20Logos\Honeywell%20-%20Freestanding%20Logo%20RGB.png" TargetMode="Externa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file:///\\localhost\Volumes\DMS-Server\Clients\Honeywell%20PPT%20\Honeywell%20-%20Freestanding%20Logos\Honeywell%20-%20Freestanding%20Logo%20RGB.png" TargetMode="Externa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orner-01 cop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27475"/>
            <a:ext cx="9144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 descr="http://aerospace.honeywell.com/~/media/Images/Blog%20Entry%20Images/131-9.ashx"/>
          <p:cNvPicPr>
            <a:picLocks noChangeAspect="1" noChangeArrowheads="1"/>
          </p:cNvPicPr>
          <p:nvPr userDrawn="1"/>
        </p:nvPicPr>
        <p:blipFill>
          <a:blip r:embed="rId5" cstate="print"/>
          <a:srcRect t="6471" b="8652"/>
          <a:stretch>
            <a:fillRect/>
          </a:stretch>
        </p:blipFill>
        <p:spPr bwMode="auto">
          <a:xfrm>
            <a:off x="3076575" y="3309938"/>
            <a:ext cx="35433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fotos.subefotos.com/17ccbb5c03f6b7f2d36e6be09c508fa2o.jpg"/>
          <p:cNvPicPr>
            <a:picLocks noChangeAspect="1" noChangeArrowheads="1"/>
          </p:cNvPicPr>
          <p:nvPr userDrawn="1"/>
        </p:nvPicPr>
        <p:blipFill>
          <a:blip r:embed="rId6" cstate="print"/>
          <a:srcRect b="5875"/>
          <a:stretch>
            <a:fillRect/>
          </a:stretch>
        </p:blipFill>
        <p:spPr bwMode="auto">
          <a:xfrm>
            <a:off x="6586538" y="3482975"/>
            <a:ext cx="2557462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ttp://arealityofmyown.files.wordpress.com/2008/06/posky_737.jpg"/>
          <p:cNvPicPr>
            <a:picLocks noChangeAspect="1" noChangeArrowheads="1"/>
          </p:cNvPicPr>
          <p:nvPr userDrawn="1"/>
        </p:nvPicPr>
        <p:blipFill>
          <a:blip r:embed="rId7" cstate="print"/>
          <a:srcRect l="1709" t="8022" b="17120"/>
          <a:stretch>
            <a:fillRect/>
          </a:stretch>
        </p:blipFill>
        <p:spPr bwMode="auto">
          <a:xfrm>
            <a:off x="3076575" y="3175"/>
            <a:ext cx="606742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C:\Users\e364330\Desktop\ValuuStream\Value Stream Pictures 031.JPG"/>
          <p:cNvPicPr>
            <a:picLocks noChangeAspect="1" noChangeArrowheads="1"/>
          </p:cNvPicPr>
          <p:nvPr userDrawn="1"/>
        </p:nvPicPr>
        <p:blipFill>
          <a:blip r:embed="rId8" cstate="print"/>
          <a:srcRect l="4842"/>
          <a:stretch>
            <a:fillRect/>
          </a:stretch>
        </p:blipFill>
        <p:spPr bwMode="auto">
          <a:xfrm>
            <a:off x="0" y="1998663"/>
            <a:ext cx="29813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http://www.maistl.com/sites/wsa/weststar/wp-content/uploads/2010/03/hawker-engine-and-apu-image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99085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2" descr="http://images.military.com/media/equipment/military-aircraft/b-1b-lancer/b-1b-lancer_002.jpg"/>
          <p:cNvPicPr>
            <a:picLocks noChangeAspect="1" noChangeArrowheads="1"/>
          </p:cNvPicPr>
          <p:nvPr userDrawn="1"/>
        </p:nvPicPr>
        <p:blipFill>
          <a:blip r:embed="rId10" cstate="print"/>
          <a:srcRect t="12494" b="22653"/>
          <a:stretch>
            <a:fillRect/>
          </a:stretch>
        </p:blipFill>
        <p:spPr bwMode="auto">
          <a:xfrm>
            <a:off x="0" y="4262438"/>
            <a:ext cx="3000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4" descr="Corner-01 cop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33863"/>
            <a:ext cx="91440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\\localhost\Volumes\DMS-Server\Clients\Honeywell PPT \Honeywell - Freestanding Logos\Honeywell - Freestanding Logo RGB.png"/>
          <p:cNvPicPr>
            <a:picLocks noChangeAspect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7251700" y="6199188"/>
            <a:ext cx="1425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3000375" y="3482975"/>
            <a:ext cx="6143625" cy="0"/>
          </a:xfrm>
          <a:prstGeom prst="line">
            <a:avLst/>
          </a:prstGeom>
          <a:ln w="635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6586538" y="3482975"/>
            <a:ext cx="0" cy="2089150"/>
          </a:xfrm>
          <a:prstGeom prst="line">
            <a:avLst/>
          </a:prstGeom>
          <a:ln w="635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0" y="1960563"/>
            <a:ext cx="3000375" cy="0"/>
          </a:xfrm>
          <a:prstGeom prst="line">
            <a:avLst/>
          </a:prstGeom>
          <a:ln w="635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0" y="4233863"/>
            <a:ext cx="3000375" cy="0"/>
          </a:xfrm>
          <a:prstGeom prst="line">
            <a:avLst/>
          </a:prstGeom>
          <a:ln w="635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Helvetica 55 Roman"/>
          <a:ea typeface="Helvetica 55 Roman"/>
          <a:cs typeface="Helvetica 55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90000"/>
        <a:buFont typeface="Courier New" pitchFamily="49" charset="0"/>
        <a:buChar char="o"/>
        <a:defRPr sz="1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1"/>
          <p:cNvSpPr>
            <a:spLocks noChangeAspect="1"/>
          </p:cNvSpPr>
          <p:nvPr/>
        </p:nvSpPr>
        <p:spPr>
          <a:xfrm rot="5400000">
            <a:off x="7772400" y="0"/>
            <a:ext cx="1371600" cy="1371542"/>
          </a:xfrm>
          <a:custGeom>
            <a:avLst/>
            <a:gdLst>
              <a:gd name="connsiteX0" fmla="*/ 0 w 1371600"/>
              <a:gd name="connsiteY0" fmla="*/ 0 h 1532236"/>
              <a:gd name="connsiteX1" fmla="*/ 1142995 w 1371600"/>
              <a:gd name="connsiteY1" fmla="*/ 0 h 1532236"/>
              <a:gd name="connsiteX2" fmla="*/ 1371600 w 1371600"/>
              <a:gd name="connsiteY2" fmla="*/ 228605 h 1532236"/>
              <a:gd name="connsiteX3" fmla="*/ 1371600 w 1371600"/>
              <a:gd name="connsiteY3" fmla="*/ 1532236 h 1532236"/>
              <a:gd name="connsiteX4" fmla="*/ 0 w 1371600"/>
              <a:gd name="connsiteY4" fmla="*/ 1532236 h 1532236"/>
              <a:gd name="connsiteX5" fmla="*/ 0 w 1371600"/>
              <a:gd name="connsiteY5" fmla="*/ 0 h 1532236"/>
              <a:gd name="connsiteX0" fmla="*/ 0 w 1371600"/>
              <a:gd name="connsiteY0" fmla="*/ 0 h 1532236"/>
              <a:gd name="connsiteX1" fmla="*/ 1142995 w 1371600"/>
              <a:gd name="connsiteY1" fmla="*/ 0 h 1532236"/>
              <a:gd name="connsiteX2" fmla="*/ 1371600 w 1371600"/>
              <a:gd name="connsiteY2" fmla="*/ 228605 h 1532236"/>
              <a:gd name="connsiteX3" fmla="*/ 0 w 1371600"/>
              <a:gd name="connsiteY3" fmla="*/ 1532236 h 1532236"/>
              <a:gd name="connsiteX4" fmla="*/ 0 w 1371600"/>
              <a:gd name="connsiteY4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8 h 1532244"/>
              <a:gd name="connsiteX1" fmla="*/ 1142995 w 1142995"/>
              <a:gd name="connsiteY1" fmla="*/ 8 h 1532244"/>
              <a:gd name="connsiteX2" fmla="*/ 0 w 1142995"/>
              <a:gd name="connsiteY2" fmla="*/ 1532244 h 1532244"/>
              <a:gd name="connsiteX3" fmla="*/ 0 w 1142995"/>
              <a:gd name="connsiteY3" fmla="*/ 8 h 1532244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4012 w 1147007"/>
              <a:gd name="connsiteY0" fmla="*/ 9 h 1532245"/>
              <a:gd name="connsiteX1" fmla="*/ 1147007 w 1147007"/>
              <a:gd name="connsiteY1" fmla="*/ 9 h 1532245"/>
              <a:gd name="connsiteX2" fmla="*/ 4012 w 1147007"/>
              <a:gd name="connsiteY2" fmla="*/ 1532245 h 1532245"/>
              <a:gd name="connsiteX3" fmla="*/ 4012 w 1147007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64 h 1532300"/>
              <a:gd name="connsiteX1" fmla="*/ 1142995 w 1142995"/>
              <a:gd name="connsiteY1" fmla="*/ 64 h 1532300"/>
              <a:gd name="connsiteX2" fmla="*/ 0 w 1142995"/>
              <a:gd name="connsiteY2" fmla="*/ 1532300 h 1532300"/>
              <a:gd name="connsiteX3" fmla="*/ 0 w 1142995"/>
              <a:gd name="connsiteY3" fmla="*/ 64 h 1532300"/>
              <a:gd name="connsiteX0" fmla="*/ 0 w 1142995"/>
              <a:gd name="connsiteY0" fmla="*/ 64 h 1532300"/>
              <a:gd name="connsiteX1" fmla="*/ 1142995 w 1142995"/>
              <a:gd name="connsiteY1" fmla="*/ 64 h 1532300"/>
              <a:gd name="connsiteX2" fmla="*/ 0 w 1142995"/>
              <a:gd name="connsiteY2" fmla="*/ 1532300 h 1532300"/>
              <a:gd name="connsiteX3" fmla="*/ 0 w 1142995"/>
              <a:gd name="connsiteY3" fmla="*/ 64 h 1532300"/>
              <a:gd name="connsiteX0" fmla="*/ 0 w 1142995"/>
              <a:gd name="connsiteY0" fmla="*/ 76 h 1532312"/>
              <a:gd name="connsiteX1" fmla="*/ 1142995 w 1142995"/>
              <a:gd name="connsiteY1" fmla="*/ 76 h 1532312"/>
              <a:gd name="connsiteX2" fmla="*/ 0 w 1142995"/>
              <a:gd name="connsiteY2" fmla="*/ 1532312 h 1532312"/>
              <a:gd name="connsiteX3" fmla="*/ 0 w 1142995"/>
              <a:gd name="connsiteY3" fmla="*/ 76 h 1532312"/>
              <a:gd name="connsiteX0" fmla="*/ 0 w 1142995"/>
              <a:gd name="connsiteY0" fmla="*/ 83 h 1532319"/>
              <a:gd name="connsiteX1" fmla="*/ 1142995 w 1142995"/>
              <a:gd name="connsiteY1" fmla="*/ 83 h 1532319"/>
              <a:gd name="connsiteX2" fmla="*/ 0 w 1142995"/>
              <a:gd name="connsiteY2" fmla="*/ 1532319 h 1532319"/>
              <a:gd name="connsiteX3" fmla="*/ 0 w 1142995"/>
              <a:gd name="connsiteY3" fmla="*/ 83 h 1532319"/>
              <a:gd name="connsiteX0" fmla="*/ 0 w 1142995"/>
              <a:gd name="connsiteY0" fmla="*/ 87 h 1532323"/>
              <a:gd name="connsiteX1" fmla="*/ 1142995 w 1142995"/>
              <a:gd name="connsiteY1" fmla="*/ 87 h 1532323"/>
              <a:gd name="connsiteX2" fmla="*/ 0 w 1142995"/>
              <a:gd name="connsiteY2" fmla="*/ 1532323 h 1532323"/>
              <a:gd name="connsiteX3" fmla="*/ 0 w 1142995"/>
              <a:gd name="connsiteY3" fmla="*/ 87 h 1532323"/>
              <a:gd name="connsiteX0" fmla="*/ 0 w 1142995"/>
              <a:gd name="connsiteY0" fmla="*/ 87 h 1532323"/>
              <a:gd name="connsiteX1" fmla="*/ 1142995 w 1142995"/>
              <a:gd name="connsiteY1" fmla="*/ 87 h 1532323"/>
              <a:gd name="connsiteX2" fmla="*/ 0 w 1142995"/>
              <a:gd name="connsiteY2" fmla="*/ 1532323 h 1532323"/>
              <a:gd name="connsiteX3" fmla="*/ 0 w 1142995"/>
              <a:gd name="connsiteY3" fmla="*/ 87 h 1532323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2995" h="1532236">
                <a:moveTo>
                  <a:pt x="0" y="0"/>
                </a:moveTo>
                <a:lnTo>
                  <a:pt x="1142995" y="0"/>
                </a:lnTo>
                <a:cubicBezTo>
                  <a:pt x="511969" y="21249"/>
                  <a:pt x="3930" y="739945"/>
                  <a:pt x="0" y="1532236"/>
                </a:cubicBezTo>
                <a:cubicBezTo>
                  <a:pt x="4519" y="403311"/>
                  <a:pt x="0" y="51074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9525" cmpd="sng">
            <a:noFill/>
          </a:ln>
          <a:effectLst>
            <a:innerShdw blurRad="127000" dist="25400" dir="2700000">
              <a:schemeClr val="accent3">
                <a:lumMod val="50000"/>
                <a:alpha val="40000"/>
              </a:scheme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0" hangingPunct="0"/>
            <a:r>
              <a:rPr lang="en-US" sz="1800" b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57188"/>
            <a:ext cx="81026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195263" y="6656388"/>
            <a:ext cx="25177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25" y="-28575"/>
            <a:ext cx="506413" cy="504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 defTabSz="457200">
              <a:defRPr/>
            </a:pPr>
            <a:fld id="{58E27D68-75D7-1046-B88F-55C44A5ED9A6}" type="slidenum">
              <a:rPr lang="en-US">
                <a:solidFill>
                  <a:srgbClr val="FFFFFF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8" name="Picture 10" descr="\\localhost\Volumes\DMS-Server\Clients\Honeywell PPT \Honeywell - Freestanding Logos\Honeywell - Freestanding Logo RGB.png"/>
          <p:cNvPicPr>
            <a:picLocks noChangeAspect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6519863"/>
            <a:ext cx="103187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100" r:id="rId10"/>
    <p:sldLayoutId id="2147484038" r:id="rId11"/>
    <p:sldLayoutId id="2147484053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2800" b="1" kern="1200" dirty="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698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627063" indent="-1698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0842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90000"/>
        <a:buFont typeface="Wingdings" charset="2"/>
        <a:buChar char="§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1"/>
          <p:cNvSpPr>
            <a:spLocks noChangeAspect="1"/>
          </p:cNvSpPr>
          <p:nvPr/>
        </p:nvSpPr>
        <p:spPr>
          <a:xfrm rot="5400000">
            <a:off x="7772400" y="0"/>
            <a:ext cx="1371600" cy="1371542"/>
          </a:xfrm>
          <a:custGeom>
            <a:avLst/>
            <a:gdLst>
              <a:gd name="connsiteX0" fmla="*/ 0 w 1371600"/>
              <a:gd name="connsiteY0" fmla="*/ 0 h 1532236"/>
              <a:gd name="connsiteX1" fmla="*/ 1142995 w 1371600"/>
              <a:gd name="connsiteY1" fmla="*/ 0 h 1532236"/>
              <a:gd name="connsiteX2" fmla="*/ 1371600 w 1371600"/>
              <a:gd name="connsiteY2" fmla="*/ 228605 h 1532236"/>
              <a:gd name="connsiteX3" fmla="*/ 1371600 w 1371600"/>
              <a:gd name="connsiteY3" fmla="*/ 1532236 h 1532236"/>
              <a:gd name="connsiteX4" fmla="*/ 0 w 1371600"/>
              <a:gd name="connsiteY4" fmla="*/ 1532236 h 1532236"/>
              <a:gd name="connsiteX5" fmla="*/ 0 w 1371600"/>
              <a:gd name="connsiteY5" fmla="*/ 0 h 1532236"/>
              <a:gd name="connsiteX0" fmla="*/ 0 w 1371600"/>
              <a:gd name="connsiteY0" fmla="*/ 0 h 1532236"/>
              <a:gd name="connsiteX1" fmla="*/ 1142995 w 1371600"/>
              <a:gd name="connsiteY1" fmla="*/ 0 h 1532236"/>
              <a:gd name="connsiteX2" fmla="*/ 1371600 w 1371600"/>
              <a:gd name="connsiteY2" fmla="*/ 228605 h 1532236"/>
              <a:gd name="connsiteX3" fmla="*/ 0 w 1371600"/>
              <a:gd name="connsiteY3" fmla="*/ 1532236 h 1532236"/>
              <a:gd name="connsiteX4" fmla="*/ 0 w 1371600"/>
              <a:gd name="connsiteY4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8 h 1532244"/>
              <a:gd name="connsiteX1" fmla="*/ 1142995 w 1142995"/>
              <a:gd name="connsiteY1" fmla="*/ 8 h 1532244"/>
              <a:gd name="connsiteX2" fmla="*/ 0 w 1142995"/>
              <a:gd name="connsiteY2" fmla="*/ 1532244 h 1532244"/>
              <a:gd name="connsiteX3" fmla="*/ 0 w 1142995"/>
              <a:gd name="connsiteY3" fmla="*/ 8 h 1532244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4012 w 1147007"/>
              <a:gd name="connsiteY0" fmla="*/ 9 h 1532245"/>
              <a:gd name="connsiteX1" fmla="*/ 1147007 w 1147007"/>
              <a:gd name="connsiteY1" fmla="*/ 9 h 1532245"/>
              <a:gd name="connsiteX2" fmla="*/ 4012 w 1147007"/>
              <a:gd name="connsiteY2" fmla="*/ 1532245 h 1532245"/>
              <a:gd name="connsiteX3" fmla="*/ 4012 w 1147007"/>
              <a:gd name="connsiteY3" fmla="*/ 9 h 1532245"/>
              <a:gd name="connsiteX0" fmla="*/ 0 w 1142995"/>
              <a:gd name="connsiteY0" fmla="*/ 9 h 1532245"/>
              <a:gd name="connsiteX1" fmla="*/ 1142995 w 1142995"/>
              <a:gd name="connsiteY1" fmla="*/ 9 h 1532245"/>
              <a:gd name="connsiteX2" fmla="*/ 0 w 1142995"/>
              <a:gd name="connsiteY2" fmla="*/ 1532245 h 1532245"/>
              <a:gd name="connsiteX3" fmla="*/ 0 w 1142995"/>
              <a:gd name="connsiteY3" fmla="*/ 9 h 1532245"/>
              <a:gd name="connsiteX0" fmla="*/ 0 w 1142995"/>
              <a:gd name="connsiteY0" fmla="*/ 64 h 1532300"/>
              <a:gd name="connsiteX1" fmla="*/ 1142995 w 1142995"/>
              <a:gd name="connsiteY1" fmla="*/ 64 h 1532300"/>
              <a:gd name="connsiteX2" fmla="*/ 0 w 1142995"/>
              <a:gd name="connsiteY2" fmla="*/ 1532300 h 1532300"/>
              <a:gd name="connsiteX3" fmla="*/ 0 w 1142995"/>
              <a:gd name="connsiteY3" fmla="*/ 64 h 1532300"/>
              <a:gd name="connsiteX0" fmla="*/ 0 w 1142995"/>
              <a:gd name="connsiteY0" fmla="*/ 64 h 1532300"/>
              <a:gd name="connsiteX1" fmla="*/ 1142995 w 1142995"/>
              <a:gd name="connsiteY1" fmla="*/ 64 h 1532300"/>
              <a:gd name="connsiteX2" fmla="*/ 0 w 1142995"/>
              <a:gd name="connsiteY2" fmla="*/ 1532300 h 1532300"/>
              <a:gd name="connsiteX3" fmla="*/ 0 w 1142995"/>
              <a:gd name="connsiteY3" fmla="*/ 64 h 1532300"/>
              <a:gd name="connsiteX0" fmla="*/ 0 w 1142995"/>
              <a:gd name="connsiteY0" fmla="*/ 76 h 1532312"/>
              <a:gd name="connsiteX1" fmla="*/ 1142995 w 1142995"/>
              <a:gd name="connsiteY1" fmla="*/ 76 h 1532312"/>
              <a:gd name="connsiteX2" fmla="*/ 0 w 1142995"/>
              <a:gd name="connsiteY2" fmla="*/ 1532312 h 1532312"/>
              <a:gd name="connsiteX3" fmla="*/ 0 w 1142995"/>
              <a:gd name="connsiteY3" fmla="*/ 76 h 1532312"/>
              <a:gd name="connsiteX0" fmla="*/ 0 w 1142995"/>
              <a:gd name="connsiteY0" fmla="*/ 83 h 1532319"/>
              <a:gd name="connsiteX1" fmla="*/ 1142995 w 1142995"/>
              <a:gd name="connsiteY1" fmla="*/ 83 h 1532319"/>
              <a:gd name="connsiteX2" fmla="*/ 0 w 1142995"/>
              <a:gd name="connsiteY2" fmla="*/ 1532319 h 1532319"/>
              <a:gd name="connsiteX3" fmla="*/ 0 w 1142995"/>
              <a:gd name="connsiteY3" fmla="*/ 83 h 1532319"/>
              <a:gd name="connsiteX0" fmla="*/ 0 w 1142995"/>
              <a:gd name="connsiteY0" fmla="*/ 87 h 1532323"/>
              <a:gd name="connsiteX1" fmla="*/ 1142995 w 1142995"/>
              <a:gd name="connsiteY1" fmla="*/ 87 h 1532323"/>
              <a:gd name="connsiteX2" fmla="*/ 0 w 1142995"/>
              <a:gd name="connsiteY2" fmla="*/ 1532323 h 1532323"/>
              <a:gd name="connsiteX3" fmla="*/ 0 w 1142995"/>
              <a:gd name="connsiteY3" fmla="*/ 87 h 1532323"/>
              <a:gd name="connsiteX0" fmla="*/ 0 w 1142995"/>
              <a:gd name="connsiteY0" fmla="*/ 87 h 1532323"/>
              <a:gd name="connsiteX1" fmla="*/ 1142995 w 1142995"/>
              <a:gd name="connsiteY1" fmla="*/ 87 h 1532323"/>
              <a:gd name="connsiteX2" fmla="*/ 0 w 1142995"/>
              <a:gd name="connsiteY2" fmla="*/ 1532323 h 1532323"/>
              <a:gd name="connsiteX3" fmla="*/ 0 w 1142995"/>
              <a:gd name="connsiteY3" fmla="*/ 87 h 1532323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  <a:gd name="connsiteX0" fmla="*/ 0 w 1142995"/>
              <a:gd name="connsiteY0" fmla="*/ 0 h 1532236"/>
              <a:gd name="connsiteX1" fmla="*/ 1142995 w 1142995"/>
              <a:gd name="connsiteY1" fmla="*/ 0 h 1532236"/>
              <a:gd name="connsiteX2" fmla="*/ 0 w 1142995"/>
              <a:gd name="connsiteY2" fmla="*/ 1532236 h 1532236"/>
              <a:gd name="connsiteX3" fmla="*/ 0 w 1142995"/>
              <a:gd name="connsiteY3" fmla="*/ 0 h 15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2995" h="1532236">
                <a:moveTo>
                  <a:pt x="0" y="0"/>
                </a:moveTo>
                <a:lnTo>
                  <a:pt x="1142995" y="0"/>
                </a:lnTo>
                <a:cubicBezTo>
                  <a:pt x="511969" y="21249"/>
                  <a:pt x="3930" y="739945"/>
                  <a:pt x="0" y="1532236"/>
                </a:cubicBezTo>
                <a:cubicBezTo>
                  <a:pt x="4519" y="403311"/>
                  <a:pt x="0" y="51074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9525" cmpd="sng">
            <a:noFill/>
          </a:ln>
          <a:effectLst>
            <a:innerShdw blurRad="127000" dist="25400" dir="2700000">
              <a:schemeClr val="accent3">
                <a:lumMod val="50000"/>
                <a:alpha val="40000"/>
              </a:scheme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0" hangingPunct="0"/>
            <a:r>
              <a:rPr lang="en-US" sz="1800" b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57188"/>
            <a:ext cx="81026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195263" y="6656388"/>
            <a:ext cx="25177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en-US" altLang="en-US" sz="700" b="0">
                <a:solidFill>
                  <a:srgbClr val="707070"/>
                </a:solidFill>
                <a:cs typeface="Arial" panose="020B0604020202020204" pitchFamily="34" charset="0"/>
              </a:rPr>
              <a:t>© 2015 by Honeywell International Inc. All rights reserved.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25" y="-28575"/>
            <a:ext cx="506413" cy="504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bg1"/>
                </a:solidFill>
                <a:latin typeface="HelveticaNeue MediumCond"/>
                <a:cs typeface="HelveticaNeue MediumCond"/>
              </a:defRPr>
            </a:lvl1pPr>
          </a:lstStyle>
          <a:p>
            <a:pPr defTabSz="457200">
              <a:defRPr/>
            </a:pPr>
            <a:fld id="{58E27D68-75D7-1046-B88F-55C44A5ED9A6}" type="slidenum">
              <a:rPr lang="en-US">
                <a:solidFill>
                  <a:srgbClr val="FFFFFF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8" name="Picture 10" descr="\\localhost\Volumes\DMS-Server\Clients\Honeywell PPT \Honeywell - Freestanding Logos\Honeywell - Freestanding Logo RGB.png"/>
          <p:cNvPicPr>
            <a:picLocks noChangeAspect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6519863"/>
            <a:ext cx="103187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1" r:id="rId9"/>
    <p:sldLayoutId id="2147484112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2800" b="1" kern="1200" dirty="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698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627063" indent="-1698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0842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90000"/>
        <a:buFont typeface="Wingdings" charset="2"/>
        <a:buChar char="§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133600" y="6324600"/>
            <a:ext cx="4963414" cy="254118"/>
          </a:xfrm>
        </p:spPr>
        <p:txBody>
          <a:bodyPr/>
          <a:lstStyle/>
          <a:p>
            <a:r>
              <a:rPr lang="en-US" dirty="0"/>
              <a:t>How we prepare for a RCRA inspection and how we respond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48585" y="5638800"/>
            <a:ext cx="5725908" cy="685800"/>
          </a:xfrm>
        </p:spPr>
        <p:txBody>
          <a:bodyPr/>
          <a:lstStyle/>
          <a:p>
            <a:r>
              <a:rPr lang="en-US" sz="2000" dirty="0"/>
              <a:t>Honeywell Aerospace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0024" y="5949950"/>
            <a:ext cx="1862455" cy="236792"/>
          </a:xfrm>
        </p:spPr>
        <p:txBody>
          <a:bodyPr/>
          <a:lstStyle/>
          <a:p>
            <a:r>
              <a:rPr lang="en-US" dirty="0"/>
              <a:t>Kruti Tanna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0024" y="6199311"/>
            <a:ext cx="1862456" cy="248524"/>
          </a:xfrm>
        </p:spPr>
        <p:txBody>
          <a:bodyPr/>
          <a:lstStyle/>
          <a:p>
            <a:r>
              <a:rPr lang="en-US" dirty="0"/>
              <a:t>October 30, 2018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152400"/>
            <a:ext cx="8458200" cy="468312"/>
          </a:xfrm>
        </p:spPr>
        <p:txBody>
          <a:bodyPr/>
          <a:lstStyle/>
          <a:p>
            <a:pPr algn="ctr"/>
            <a:r>
              <a:rPr lang="en-US" sz="2400" dirty="0"/>
              <a:t>The Actual Inspection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3231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Walk the site with the inspector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Address employee 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Review the field checklist with the inspector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Review as many records with the inspector while they are still on site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017118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7"/>
          <p:cNvSpPr>
            <a:spLocks noGrp="1"/>
          </p:cNvSpPr>
          <p:nvPr>
            <p:ph sz="quarter" idx="4294967295"/>
          </p:nvPr>
        </p:nvSpPr>
        <p:spPr bwMode="auto">
          <a:xfrm>
            <a:off x="381000" y="1066800"/>
            <a:ext cx="8624887" cy="487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FC0128"/>
              </a:buClr>
              <a:buSzPct val="112000"/>
            </a:pPr>
            <a:r>
              <a:rPr lang="en-US" altLang="en-US" dirty="0"/>
              <a:t>Ensure a closing conference is conducted</a:t>
            </a:r>
          </a:p>
          <a:p>
            <a:pPr marL="0" indent="0">
              <a:lnSpc>
                <a:spcPct val="87000"/>
              </a:lnSpc>
              <a:buClr>
                <a:srgbClr val="FC0128"/>
              </a:buClr>
              <a:buSzPct val="112000"/>
              <a:buNone/>
            </a:pPr>
            <a:endParaRPr lang="en-US" altLang="en-US" dirty="0"/>
          </a:p>
          <a:p>
            <a:pPr>
              <a:lnSpc>
                <a:spcPct val="87000"/>
              </a:lnSpc>
              <a:buClr>
                <a:srgbClr val="FC0128"/>
              </a:buClr>
              <a:buSzPct val="112000"/>
            </a:pPr>
            <a:r>
              <a:rPr lang="en-US" altLang="en-US" dirty="0"/>
              <a:t>Site leader’s presence is necessary </a:t>
            </a:r>
          </a:p>
          <a:p>
            <a:pPr>
              <a:lnSpc>
                <a:spcPct val="87000"/>
              </a:lnSpc>
              <a:buClr>
                <a:srgbClr val="FC0128"/>
              </a:buClr>
              <a:buSzPct val="112000"/>
            </a:pPr>
            <a:endParaRPr lang="en-US" altLang="en-US" dirty="0"/>
          </a:p>
          <a:p>
            <a:pPr>
              <a:lnSpc>
                <a:spcPct val="87000"/>
              </a:lnSpc>
              <a:buClr>
                <a:srgbClr val="FC0128"/>
              </a:buClr>
              <a:buSzPct val="112000"/>
            </a:pPr>
            <a:r>
              <a:rPr lang="en-US" altLang="en-US" dirty="0"/>
              <a:t>Demonstrate that you have attempted to correct all issues promptly </a:t>
            </a:r>
          </a:p>
          <a:p>
            <a:pPr lvl="1">
              <a:lnSpc>
                <a:spcPct val="87000"/>
              </a:lnSpc>
              <a:buClr>
                <a:srgbClr val="FC0128"/>
              </a:buClr>
              <a:buSzPct val="112000"/>
            </a:pPr>
            <a:r>
              <a:rPr lang="en-US" altLang="en-US" dirty="0"/>
              <a:t>For example, if the inspector identified a drum unlabeled, make sure it is labeled ASAP and point it out at the closing conference. </a:t>
            </a:r>
          </a:p>
          <a:p>
            <a:pPr marL="457200" lvl="1" indent="0">
              <a:lnSpc>
                <a:spcPct val="87000"/>
              </a:lnSpc>
              <a:buClr>
                <a:srgbClr val="FC0128"/>
              </a:buClr>
              <a:buSzPct val="112000"/>
              <a:buNone/>
            </a:pPr>
            <a:endParaRPr lang="en-US" altLang="en-US" dirty="0"/>
          </a:p>
          <a:p>
            <a:pPr>
              <a:lnSpc>
                <a:spcPct val="87000"/>
              </a:lnSpc>
              <a:buClr>
                <a:srgbClr val="FC0128"/>
              </a:buClr>
              <a:buSzPct val="112000"/>
            </a:pPr>
            <a:r>
              <a:rPr lang="en-US" altLang="en-US" dirty="0"/>
              <a:t>Receive a summary of the findings and some reference to potential violations. </a:t>
            </a:r>
          </a:p>
        </p:txBody>
      </p:sp>
      <p:sp>
        <p:nvSpPr>
          <p:cNvPr id="50181" name="Title 6"/>
          <p:cNvSpPr>
            <a:spLocks noGrp="1"/>
          </p:cNvSpPr>
          <p:nvPr>
            <p:ph type="title"/>
          </p:nvPr>
        </p:nvSpPr>
        <p:spPr>
          <a:xfrm>
            <a:off x="531813" y="357188"/>
            <a:ext cx="8002587" cy="498475"/>
          </a:xfrm>
        </p:spPr>
        <p:txBody>
          <a:bodyPr/>
          <a:lstStyle/>
          <a:p>
            <a:pPr algn="ctr"/>
            <a:r>
              <a:rPr altLang="en-US" sz="2400" dirty="0">
                <a:solidFill>
                  <a:srgbClr val="FF0000"/>
                </a:solidFill>
              </a:rPr>
              <a:t>Closing C</a:t>
            </a:r>
            <a:r>
              <a:rPr lang="en-US" altLang="en-US" sz="2400" dirty="0">
                <a:solidFill>
                  <a:srgbClr val="FF0000"/>
                </a:solidFill>
              </a:rPr>
              <a:t>o</a:t>
            </a:r>
            <a:r>
              <a:rPr altLang="en-US" sz="2400" dirty="0">
                <a:solidFill>
                  <a:srgbClr val="FF0000"/>
                </a:solidFill>
              </a:rPr>
              <a:t>nference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03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7997825" cy="762000"/>
          </a:xfrm>
        </p:spPr>
        <p:txBody>
          <a:bodyPr/>
          <a:lstStyle/>
          <a:p>
            <a:pPr algn="ctr">
              <a:buNone/>
            </a:pPr>
            <a:r>
              <a:rPr lang="en-US" sz="4800" dirty="0"/>
              <a:t>Thank you!</a:t>
            </a:r>
          </a:p>
          <a:p>
            <a:pPr algn="ctr">
              <a:buNone/>
            </a:pPr>
            <a:endParaRPr lang="en-US" sz="4800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152400"/>
            <a:ext cx="8458200" cy="468312"/>
          </a:xfrm>
        </p:spPr>
        <p:txBody>
          <a:bodyPr/>
          <a:lstStyle/>
          <a:p>
            <a:pPr algn="ctr"/>
            <a:r>
              <a:rPr lang="en-US" sz="2400" dirty="0"/>
              <a:t>What is a RCRA Inspection?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2856951"/>
              </p:ext>
            </p:extLst>
          </p:nvPr>
        </p:nvGraphicFramePr>
        <p:xfrm>
          <a:off x="457200" y="4419600"/>
          <a:ext cx="7696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3705" y="1447800"/>
            <a:ext cx="82237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Usually conducted by ADEQ</a:t>
            </a:r>
          </a:p>
          <a:p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Most of the times, these inspections are unannounced</a:t>
            </a:r>
          </a:p>
          <a:p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Some companies receive a courtesy email regarding the inspection </a:t>
            </a:r>
          </a:p>
          <a:p>
            <a:r>
              <a:rPr lang="en-US" sz="2000" b="0" dirty="0"/>
              <a:t>	- VESP involvement 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42094"/>
            <a:ext cx="7997825" cy="468312"/>
          </a:xfrm>
        </p:spPr>
        <p:txBody>
          <a:bodyPr/>
          <a:lstStyle/>
          <a:p>
            <a:pPr algn="ctr"/>
            <a:r>
              <a:rPr lang="en-US" sz="2400" dirty="0"/>
              <a:t>Before An Inspection Happens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97825" cy="5032375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Be prepared.</a:t>
            </a:r>
          </a:p>
          <a:p>
            <a:pPr marL="0" indent="0">
              <a:buNone/>
            </a:pPr>
            <a:r>
              <a:rPr lang="en-US" dirty="0"/>
              <a:t>	- Review the field checklist</a:t>
            </a:r>
          </a:p>
          <a:p>
            <a:pPr marL="0" indent="0">
              <a:buNone/>
            </a:pPr>
            <a:r>
              <a:rPr lang="en-US" dirty="0"/>
              <a:t>	- Go-see/ Gemba inspection with the team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>
                <a:solidFill>
                  <a:srgbClr val="FF0000"/>
                </a:solidFill>
              </a:rPr>
              <a:t>Have a designated person on site to deal with an inspection</a:t>
            </a:r>
          </a:p>
          <a:p>
            <a:pPr lvl="1"/>
            <a:r>
              <a:rPr lang="en-US" dirty="0"/>
              <a:t>This person must be competent and aware of the process and paperwork that will be requested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i="1" dirty="0">
                <a:solidFill>
                  <a:srgbClr val="FF0000"/>
                </a:solidFill>
              </a:rPr>
              <a:t>Make sure the environmental records are up-to-date and in order.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Few examples: Permits, manifests, waste storage logs, SDS, lab analysis, RCRA training, etc. </a:t>
            </a:r>
          </a:p>
          <a:p>
            <a:pPr lvl="1"/>
            <a:r>
              <a:rPr lang="en-US" dirty="0"/>
              <a:t>Have the records in a central location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34139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42094"/>
            <a:ext cx="7997825" cy="468312"/>
          </a:xfrm>
        </p:spPr>
        <p:txBody>
          <a:bodyPr/>
          <a:lstStyle/>
          <a:p>
            <a:pPr algn="ctr"/>
            <a:r>
              <a:rPr lang="en-US" sz="2400" dirty="0"/>
              <a:t>Mock Inspections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Conducted once a year </a:t>
            </a:r>
          </a:p>
          <a:p>
            <a:endParaRPr lang="en-US" dirty="0"/>
          </a:p>
          <a:p>
            <a:r>
              <a:rPr lang="en-US" dirty="0"/>
              <a:t>Reminder on site’s compliance calendar </a:t>
            </a:r>
          </a:p>
          <a:p>
            <a:endParaRPr lang="en-US" dirty="0"/>
          </a:p>
          <a:p>
            <a:r>
              <a:rPr lang="en-US" dirty="0"/>
              <a:t>Inspection performed with the HSE team to ensure no gaps </a:t>
            </a:r>
          </a:p>
          <a:p>
            <a:endParaRPr lang="en-US" dirty="0"/>
          </a:p>
          <a:p>
            <a:r>
              <a:rPr lang="en-US" dirty="0"/>
              <a:t>ADEQ’s inspection checklist is used to perform the mock inspection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7818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Tasks related to RCRA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97825" cy="503237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Daily visual SAA inspections – By the area reps on the shop floor </a:t>
            </a:r>
          </a:p>
          <a:p>
            <a:endParaRPr lang="en-US" dirty="0"/>
          </a:p>
          <a:p>
            <a:r>
              <a:rPr lang="en-US" dirty="0"/>
              <a:t>Weekly inspections of the</a:t>
            </a:r>
          </a:p>
          <a:p>
            <a:pPr marL="0" indent="0">
              <a:buNone/>
            </a:pPr>
            <a:r>
              <a:rPr lang="en-US" dirty="0"/>
              <a:t> 90-day storage area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1752600"/>
            <a:ext cx="3933825" cy="464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2895600"/>
            <a:ext cx="3621881" cy="3505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114883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Tasks Related to RCRA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24" y="679450"/>
            <a:ext cx="7997825" cy="5032375"/>
          </a:xfrm>
        </p:spPr>
        <p:txBody>
          <a:bodyPr/>
          <a:lstStyle/>
          <a:p>
            <a:r>
              <a:rPr lang="en-US" dirty="0"/>
              <a:t>Weekly SAA inspections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2" y="1219200"/>
            <a:ext cx="8542338" cy="5181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25501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Tasks Related to RCRA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HSE Layered Audit – Performed by the HSE team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6018"/>
            <a:ext cx="4601359" cy="483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338" y="1524000"/>
            <a:ext cx="3553088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7800" y="4698116"/>
            <a:ext cx="318548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Coaching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Trending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Organizing kaizen events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21842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to do when an inspector arrives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97825" cy="5032375"/>
          </a:xfrm>
        </p:spPr>
        <p:txBody>
          <a:bodyPr/>
          <a:lstStyle/>
          <a:p>
            <a:r>
              <a:rPr lang="en-US" dirty="0"/>
              <a:t>Understand the purpose, verify their credentials and escalate the arrival to the HSE&amp;F leadership </a:t>
            </a:r>
          </a:p>
          <a:p>
            <a:endParaRPr lang="en-US" dirty="0"/>
          </a:p>
          <a:p>
            <a:r>
              <a:rPr lang="en-US" dirty="0"/>
              <a:t>Ask and understand why the facility is being inspected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243111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E27D68-75D7-1046-B88F-55C44A5ED9A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Opening Conference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a formal meeting or a brief informal discussion of the inspection</a:t>
            </a:r>
          </a:p>
          <a:p>
            <a:endParaRPr lang="en-US" dirty="0"/>
          </a:p>
          <a:p>
            <a:r>
              <a:rPr lang="en-US" dirty="0"/>
              <a:t>Important for the site leader to be aware of opening conference </a:t>
            </a:r>
          </a:p>
          <a:p>
            <a:endParaRPr lang="en-US" dirty="0"/>
          </a:p>
          <a:p>
            <a:r>
              <a:rPr lang="en-US" dirty="0"/>
              <a:t>Inform the inspector about the safety and PPE requirements for the site</a:t>
            </a:r>
          </a:p>
          <a:p>
            <a:endParaRPr lang="en-US" dirty="0"/>
          </a:p>
          <a:p>
            <a:r>
              <a:rPr lang="en-US" dirty="0"/>
              <a:t>Ask:</a:t>
            </a:r>
          </a:p>
          <a:p>
            <a:pPr lvl="1"/>
            <a:r>
              <a:rPr lang="en-US" dirty="0"/>
              <a:t>Purpose of the visit and scope of the inspection </a:t>
            </a:r>
          </a:p>
          <a:p>
            <a:pPr lvl="1"/>
            <a:r>
              <a:rPr lang="en-US" dirty="0"/>
              <a:t>If the inspection due to a complaint, referral or program inspection </a:t>
            </a:r>
          </a:p>
          <a:p>
            <a:pPr lvl="1"/>
            <a:r>
              <a:rPr lang="en-US" dirty="0"/>
              <a:t>What they want to see before going through the site – this will help in creating a plan by using the most direct routes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523530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Honeywell PPT Template V3">
  <a:themeElements>
    <a:clrScheme name="Honeywell Branded Colors">
      <a:dk1>
        <a:srgbClr val="000000"/>
      </a:dk1>
      <a:lt1>
        <a:srgbClr val="FFFFFF"/>
      </a:lt1>
      <a:dk2>
        <a:srgbClr val="E1261C"/>
      </a:dk2>
      <a:lt2>
        <a:srgbClr val="FFFFFF"/>
      </a:lt2>
      <a:accent1>
        <a:srgbClr val="000000"/>
      </a:accent1>
      <a:accent2>
        <a:srgbClr val="707070"/>
      </a:accent2>
      <a:accent3>
        <a:srgbClr val="E1261C"/>
      </a:accent3>
      <a:accent4>
        <a:srgbClr val="F37021"/>
      </a:accent4>
      <a:accent5>
        <a:srgbClr val="FFC627"/>
      </a:accent5>
      <a:accent6>
        <a:srgbClr val="1792E5"/>
      </a:accent6>
      <a:hlink>
        <a:srgbClr val="707070"/>
      </a:hlink>
      <a:folHlink>
        <a:srgbClr val="E126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rgbClr val="7F7F7F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Honeywell PPT Template V3" id="{2DCAC84F-1F30-4D0B-BC88-96741765A615}" vid="{0AE24637-CCFE-4DFE-8374-B5CBDEF1DD3F}"/>
    </a:ext>
  </a:extLst>
</a:theme>
</file>

<file path=ppt/theme/theme2.xml><?xml version="1.0" encoding="utf-8"?>
<a:theme xmlns:a="http://schemas.openxmlformats.org/drawingml/2006/main" name="Honeywell Theme">
  <a:themeElements>
    <a:clrScheme name="Honeywell Branded Colors">
      <a:dk1>
        <a:srgbClr val="000000"/>
      </a:dk1>
      <a:lt1>
        <a:srgbClr val="FFFFFF"/>
      </a:lt1>
      <a:dk2>
        <a:srgbClr val="E1261C"/>
      </a:dk2>
      <a:lt2>
        <a:srgbClr val="FFFFFF"/>
      </a:lt2>
      <a:accent1>
        <a:srgbClr val="000000"/>
      </a:accent1>
      <a:accent2>
        <a:srgbClr val="707070"/>
      </a:accent2>
      <a:accent3>
        <a:srgbClr val="E1261C"/>
      </a:accent3>
      <a:accent4>
        <a:srgbClr val="F37021"/>
      </a:accent4>
      <a:accent5>
        <a:srgbClr val="FFC627"/>
      </a:accent5>
      <a:accent6>
        <a:srgbClr val="1792E5"/>
      </a:accent6>
      <a:hlink>
        <a:srgbClr val="707070"/>
      </a:hlink>
      <a:folHlink>
        <a:srgbClr val="E126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9525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Honeywell PPT Template V3" id="{2DCAC84F-1F30-4D0B-BC88-96741765A615}" vid="{CDC1EF7F-B8E5-4BA3-82AB-55A46E06576D}"/>
    </a:ext>
  </a:extLst>
</a:theme>
</file>

<file path=ppt/theme/theme3.xml><?xml version="1.0" encoding="utf-8"?>
<a:theme xmlns:a="http://schemas.openxmlformats.org/drawingml/2006/main" name="1_Honeywell Theme">
  <a:themeElements>
    <a:clrScheme name="Honeywell Branded Colors">
      <a:dk1>
        <a:srgbClr val="000000"/>
      </a:dk1>
      <a:lt1>
        <a:srgbClr val="FFFFFF"/>
      </a:lt1>
      <a:dk2>
        <a:srgbClr val="E1261C"/>
      </a:dk2>
      <a:lt2>
        <a:srgbClr val="FFFFFF"/>
      </a:lt2>
      <a:accent1>
        <a:srgbClr val="000000"/>
      </a:accent1>
      <a:accent2>
        <a:srgbClr val="707070"/>
      </a:accent2>
      <a:accent3>
        <a:srgbClr val="E1261C"/>
      </a:accent3>
      <a:accent4>
        <a:srgbClr val="F37021"/>
      </a:accent4>
      <a:accent5>
        <a:srgbClr val="FFC627"/>
      </a:accent5>
      <a:accent6>
        <a:srgbClr val="1792E5"/>
      </a:accent6>
      <a:hlink>
        <a:srgbClr val="707070"/>
      </a:hlink>
      <a:folHlink>
        <a:srgbClr val="E126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9525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Honeywell PPT Template V3" id="{2DCAC84F-1F30-4D0B-BC88-96741765A615}" vid="{CDC1EF7F-B8E5-4BA3-82AB-55A46E06576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AB889D712A2447A05283DE80E1E747" ma:contentTypeVersion="1" ma:contentTypeDescription="Create a new document." ma:contentTypeScope="" ma:versionID="f7c088d5137341c83031b433e42860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bf276872-af07-4968-a71d-1c83e80bd0bf">
  <element uid="id_protectivemarking_newvalue1" value=""/>
</sisl>
</file>

<file path=customXml/itemProps1.xml><?xml version="1.0" encoding="utf-8"?>
<ds:datastoreItem xmlns:ds="http://schemas.openxmlformats.org/officeDocument/2006/customXml" ds:itemID="{36320013-19B3-4012-B7CE-064E0FFC83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77056B-F72B-451C-8FA9-3C149E213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1B8DC2-61D7-48EE-BA8F-1DE9B6ED237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623F9C3-3094-466E-A152-ECBB7DE5419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60436</TotalTime>
  <Words>364</Words>
  <Application>Microsoft Office PowerPoint</Application>
  <PresentationFormat>On-screen Show (4:3)</PresentationFormat>
  <Paragraphs>90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2_Honeywell PPT Template V3</vt:lpstr>
      <vt:lpstr>Honeywell Theme</vt:lpstr>
      <vt:lpstr>1_Honeywell Theme</vt:lpstr>
      <vt:lpstr>PowerPoint Presentation</vt:lpstr>
      <vt:lpstr>What is a RCRA Inspection? </vt:lpstr>
      <vt:lpstr>Before An Inspection Happens</vt:lpstr>
      <vt:lpstr>Mock Inspections </vt:lpstr>
      <vt:lpstr>Tasks related to RCRA</vt:lpstr>
      <vt:lpstr>Tasks Related to RCRA</vt:lpstr>
      <vt:lpstr>Tasks Related to RCRA</vt:lpstr>
      <vt:lpstr>What to do when an inspector arrives </vt:lpstr>
      <vt:lpstr>Opening Conference</vt:lpstr>
      <vt:lpstr>The Actual Inspection </vt:lpstr>
      <vt:lpstr>Closing Conference </vt:lpstr>
      <vt:lpstr>PowerPoint Presentation</vt:lpstr>
    </vt:vector>
  </TitlesOfParts>
  <Company>Honeywell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Honeywell</dc:creator>
  <cp:lastModifiedBy>jimth</cp:lastModifiedBy>
  <cp:revision>2297</cp:revision>
  <dcterms:created xsi:type="dcterms:W3CDTF">2008-10-29T14:39:07Z</dcterms:created>
  <dcterms:modified xsi:type="dcterms:W3CDTF">2018-10-19T17:12:10Z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0x01010007AB889D712A2447A05283DE80E1E747</vt:lpwstr>
  </property>
  <property fmtid="{D5CDD505-2E9C-101B-9397-08002B2CF9AE}" pid="3" name="Order">
    <vt:r8>11900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TemplateUrl">
    <vt:lpwstr/>
  </property>
  <property fmtid="{D5CDD505-2E9C-101B-9397-08002B2CF9AE}" pid="7" name="ArticulateGUID">
    <vt:lpwstr>4AA0D0D8-7F94-456C-B78C-ACC789B74BFB</vt:lpwstr>
  </property>
  <property fmtid="{D5CDD505-2E9C-101B-9397-08002B2CF9AE}" pid="8" name="ArticulatePath">
    <vt:lpwstr>VESP ADEQ Review Aug 2016</vt:lpwstr>
  </property>
  <property fmtid="{D5CDD505-2E9C-101B-9397-08002B2CF9AE}" pid="9" name="docIndexRef">
    <vt:lpwstr>04c267d7-cb80-42f5-b933-167bca89884f</vt:lpwstr>
  </property>
  <property fmtid="{D5CDD505-2E9C-101B-9397-08002B2CF9AE}" pid="10" name="bjSaver">
    <vt:lpwstr>/PCeVN3vtN+eZnwFWrOwcxPwWFmFFfwa</vt:lpwstr>
  </property>
  <property fmtid="{D5CDD505-2E9C-101B-9397-08002B2CF9AE}" pid="11" name="bjDocumentLabelXML">
    <vt:lpwstr>&lt;?xml version="1.0" encoding="us-ascii"?&gt;&lt;sisl xmlns:xsi="http://www.w3.org/2001/XMLSchema-instance" xmlns:xsd="http://www.w3.org/2001/XMLSchema" sislVersion="0" policy="bf276872-af07-4968-a71d-1c83e80bd0bf" xmlns="http://www.boldonjames.com/2008/01/sie/i</vt:lpwstr>
  </property>
  <property fmtid="{D5CDD505-2E9C-101B-9397-08002B2CF9AE}" pid="12" name="bjDocumentLabelXML-0">
    <vt:lpwstr>nternal/label"&gt;&lt;element uid="id_protectivemarking_newvalue1" value="" /&gt;&lt;/sisl&gt;</vt:lpwstr>
  </property>
  <property fmtid="{D5CDD505-2E9C-101B-9397-08002B2CF9AE}" pid="13" name="bjDocumentSecurityLabel">
    <vt:lpwstr>Honeywell Unrestricted</vt:lpwstr>
  </property>
  <property fmtid="{D5CDD505-2E9C-101B-9397-08002B2CF9AE}" pid="14" name="BJClassification">
    <vt:lpwstr>Honeywell Unrestricted</vt:lpwstr>
  </property>
</Properties>
</file>